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 id="2147483650" r:id="rId2"/>
  </p:sldMasterIdLst>
  <p:notesMasterIdLst>
    <p:notesMasterId r:id="rId42"/>
  </p:notesMasterIdLst>
  <p:sldIdLst>
    <p:sldId id="256" r:id="rId3"/>
    <p:sldId id="367" r:id="rId4"/>
    <p:sldId id="257" r:id="rId5"/>
    <p:sldId id="365" r:id="rId6"/>
    <p:sldId id="258" r:id="rId7"/>
    <p:sldId id="395" r:id="rId8"/>
    <p:sldId id="363" r:id="rId9"/>
    <p:sldId id="396" r:id="rId10"/>
    <p:sldId id="373" r:id="rId11"/>
    <p:sldId id="383" r:id="rId12"/>
    <p:sldId id="385" r:id="rId13"/>
    <p:sldId id="387" r:id="rId14"/>
    <p:sldId id="384" r:id="rId15"/>
    <p:sldId id="386" r:id="rId16"/>
    <p:sldId id="388" r:id="rId17"/>
    <p:sldId id="389" r:id="rId18"/>
    <p:sldId id="390" r:id="rId19"/>
    <p:sldId id="391" r:id="rId20"/>
    <p:sldId id="364" r:id="rId21"/>
    <p:sldId id="262" r:id="rId22"/>
    <p:sldId id="368" r:id="rId23"/>
    <p:sldId id="369" r:id="rId24"/>
    <p:sldId id="370" r:id="rId25"/>
    <p:sldId id="371" r:id="rId26"/>
    <p:sldId id="372" r:id="rId27"/>
    <p:sldId id="379" r:id="rId28"/>
    <p:sldId id="406" r:id="rId29"/>
    <p:sldId id="380" r:id="rId30"/>
    <p:sldId id="375" r:id="rId31"/>
    <p:sldId id="398" r:id="rId32"/>
    <p:sldId id="400" r:id="rId33"/>
    <p:sldId id="401" r:id="rId34"/>
    <p:sldId id="405" r:id="rId35"/>
    <p:sldId id="402" r:id="rId36"/>
    <p:sldId id="403" r:id="rId37"/>
    <p:sldId id="404" r:id="rId38"/>
    <p:sldId id="382" r:id="rId39"/>
    <p:sldId id="397" r:id="rId40"/>
    <p:sldId id="381" r:id="rId41"/>
  </p:sldIdLst>
  <p:sldSz cx="24377650" cy="13716000"/>
  <p:notesSz cx="6858000" cy="9144000"/>
  <p:embeddedFontLst>
    <p:embeddedFont>
      <p:font typeface="Montserrat" panose="02010600030101010101" charset="0"/>
      <p:regular r:id="rId43"/>
      <p:bold r:id="rId44"/>
    </p:embeddedFont>
    <p:embeddedFont>
      <p:font typeface="Lato" panose="02010600030101010101" charset="0"/>
      <p:regular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35" autoAdjust="0"/>
    <p:restoredTop sz="96353" autoAdjust="0"/>
  </p:normalViewPr>
  <p:slideViewPr>
    <p:cSldViewPr snapToGrid="0">
      <p:cViewPr varScale="1">
        <p:scale>
          <a:sx n="55" d="100"/>
          <a:sy n="55" d="100"/>
        </p:scale>
        <p:origin x="618"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theme" Target="theme/theme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jpeg>
</file>

<file path=ppt/media/image14.jpe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10</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8333703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7910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680914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837406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794107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93564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68531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99696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66631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19</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330483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Shape 9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20" name="Shape 9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47705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72706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843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27517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10355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73717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82087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30635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01177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9560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30</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5251573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992258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770273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33</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2741319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76752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85423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602112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646116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46801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65796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04524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 name="Shape 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9661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1426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99824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662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hyperlink" Target="http://blog.csdn.net/gz153016/article/details/49641847"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endParaRPr lang="en-US" sz="138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2 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安装</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2496295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安装过程</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EDBF286-94A2-40D2-89C1-CA308FC3C9D5}"/>
              </a:ext>
            </a:extLst>
          </p:cNvPr>
          <p:cNvSpPr txBox="1"/>
          <p:nvPr/>
        </p:nvSpPr>
        <p:spPr>
          <a:xfrm>
            <a:off x="13493994" y="2619584"/>
            <a:ext cx="6849035" cy="954107"/>
          </a:xfrm>
          <a:prstGeom prst="rect">
            <a:avLst/>
          </a:prstGeom>
          <a:noFill/>
        </p:spPr>
        <p:txBody>
          <a:bodyPr wrap="square" rtlCol="0">
            <a:spAutoFit/>
          </a:bodyPr>
          <a:lstStyle/>
          <a:p>
            <a:r>
              <a:rPr lang="zh-CN" altLang="en-US" sz="2800" dirty="0">
                <a:latin typeface="Montserrat" panose="02010600030101010101" charset="0"/>
              </a:rPr>
              <a:t>选择</a:t>
            </a:r>
            <a:r>
              <a:rPr lang="en-US" altLang="zh-CN" sz="2800" dirty="0">
                <a:latin typeface="Montserrat" panose="02010600030101010101" charset="0"/>
              </a:rPr>
              <a:t>Install IBM Rational Rose Enterprise Edition</a:t>
            </a:r>
            <a:r>
              <a:rPr lang="zh-CN" altLang="en-US" sz="2800" dirty="0">
                <a:latin typeface="Montserrat" panose="02010600030101010101" charset="0"/>
              </a:rPr>
              <a:t>，安装完全版本</a:t>
            </a:r>
          </a:p>
        </p:txBody>
      </p:sp>
      <p:pic>
        <p:nvPicPr>
          <p:cNvPr id="9" name="Picture 3">
            <a:extLst>
              <a:ext uri="{FF2B5EF4-FFF2-40B4-BE49-F238E27FC236}">
                <a16:creationId xmlns:a16="http://schemas.microsoft.com/office/drawing/2014/main" id="{731B20E3-9CC7-43F5-B2FD-8FAC1FA91A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3026" y="2619584"/>
            <a:ext cx="11656455" cy="91374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61904014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安装过程</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8D00B341-A459-425C-AD92-42F81AEA614C}"/>
              </a:ext>
            </a:extLst>
          </p:cNvPr>
          <p:cNvPicPr>
            <a:picLocks noChangeAspect="1"/>
          </p:cNvPicPr>
          <p:nvPr/>
        </p:nvPicPr>
        <p:blipFill rotWithShape="1">
          <a:blip r:embed="rId3"/>
          <a:srcRect l="39387" t="35759" r="34603" b="29126"/>
          <a:stretch/>
        </p:blipFill>
        <p:spPr>
          <a:xfrm>
            <a:off x="1800225" y="2619584"/>
            <a:ext cx="11693769" cy="88802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文本框 2">
            <a:extLst>
              <a:ext uri="{FF2B5EF4-FFF2-40B4-BE49-F238E27FC236}">
                <a16:creationId xmlns:a16="http://schemas.microsoft.com/office/drawing/2014/main" id="{4EDBF286-94A2-40D2-89C1-CA308FC3C9D5}"/>
              </a:ext>
            </a:extLst>
          </p:cNvPr>
          <p:cNvSpPr txBox="1"/>
          <p:nvPr/>
        </p:nvSpPr>
        <p:spPr>
          <a:xfrm>
            <a:off x="13493994" y="2619584"/>
            <a:ext cx="6849035" cy="523220"/>
          </a:xfrm>
          <a:prstGeom prst="rect">
            <a:avLst/>
          </a:prstGeom>
          <a:noFill/>
        </p:spPr>
        <p:txBody>
          <a:bodyPr wrap="square" rtlCol="0">
            <a:spAutoFit/>
          </a:bodyPr>
          <a:lstStyle/>
          <a:p>
            <a:r>
              <a:rPr lang="zh-CN" altLang="en-US" sz="2800" dirty="0">
                <a:latin typeface="Montserrat" panose="02010600030101010101" charset="0"/>
              </a:rPr>
              <a:t>点击</a:t>
            </a:r>
            <a:r>
              <a:rPr lang="en-US" altLang="zh-CN" sz="2800" dirty="0">
                <a:latin typeface="Montserrat" panose="02010600030101010101" charset="0"/>
              </a:rPr>
              <a:t>Next</a:t>
            </a:r>
            <a:endParaRPr lang="zh-CN" altLang="en-US" sz="2800" dirty="0">
              <a:latin typeface="Montserrat" panose="02010600030101010101" charset="0"/>
            </a:endParaRPr>
          </a:p>
        </p:txBody>
      </p:sp>
    </p:spTree>
    <p:extLst>
      <p:ext uri="{BB962C8B-B14F-4D97-AF65-F5344CB8AC3E}">
        <p14:creationId xmlns:p14="http://schemas.microsoft.com/office/powerpoint/2010/main" val="39943987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安装过程</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EDBF286-94A2-40D2-89C1-CA308FC3C9D5}"/>
              </a:ext>
            </a:extLst>
          </p:cNvPr>
          <p:cNvSpPr txBox="1"/>
          <p:nvPr/>
        </p:nvSpPr>
        <p:spPr>
          <a:xfrm>
            <a:off x="13529163" y="2619584"/>
            <a:ext cx="6849035" cy="523220"/>
          </a:xfrm>
          <a:prstGeom prst="rect">
            <a:avLst/>
          </a:prstGeom>
          <a:noFill/>
        </p:spPr>
        <p:txBody>
          <a:bodyPr wrap="square" rtlCol="0">
            <a:spAutoFit/>
          </a:bodyPr>
          <a:lstStyle/>
          <a:p>
            <a:r>
              <a:rPr lang="zh-CN" altLang="en-US" sz="2800" dirty="0">
                <a:latin typeface="Montserrat" panose="02010600030101010101" charset="0"/>
              </a:rPr>
              <a:t>同意软件许可证协议</a:t>
            </a:r>
          </a:p>
        </p:txBody>
      </p:sp>
      <p:pic>
        <p:nvPicPr>
          <p:cNvPr id="4" name="图片 3">
            <a:extLst>
              <a:ext uri="{FF2B5EF4-FFF2-40B4-BE49-F238E27FC236}">
                <a16:creationId xmlns:a16="http://schemas.microsoft.com/office/drawing/2014/main" id="{1A667311-3341-4F87-8A6B-73D60824C246}"/>
              </a:ext>
            </a:extLst>
          </p:cNvPr>
          <p:cNvPicPr>
            <a:picLocks noChangeAspect="1"/>
          </p:cNvPicPr>
          <p:nvPr/>
        </p:nvPicPr>
        <p:blipFill rotWithShape="1">
          <a:blip r:embed="rId3"/>
          <a:srcRect l="36575" t="29221" r="35814" b="30095"/>
          <a:stretch/>
        </p:blipFill>
        <p:spPr>
          <a:xfrm>
            <a:off x="3999452" y="2624692"/>
            <a:ext cx="9407770" cy="77974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9624126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安装过程</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EDBF286-94A2-40D2-89C1-CA308FC3C9D5}"/>
              </a:ext>
            </a:extLst>
          </p:cNvPr>
          <p:cNvSpPr txBox="1"/>
          <p:nvPr/>
        </p:nvSpPr>
        <p:spPr>
          <a:xfrm>
            <a:off x="13493994" y="2619584"/>
            <a:ext cx="6849035" cy="523220"/>
          </a:xfrm>
          <a:prstGeom prst="rect">
            <a:avLst/>
          </a:prstGeom>
          <a:noFill/>
        </p:spPr>
        <p:txBody>
          <a:bodyPr wrap="square" rtlCol="0">
            <a:spAutoFit/>
          </a:bodyPr>
          <a:lstStyle/>
          <a:p>
            <a:r>
              <a:rPr lang="zh-CN" altLang="en-US" sz="2800" dirty="0">
                <a:latin typeface="Montserrat" panose="02010600030101010101" charset="0"/>
              </a:rPr>
              <a:t>选择安装路径</a:t>
            </a:r>
          </a:p>
        </p:txBody>
      </p:sp>
      <p:pic>
        <p:nvPicPr>
          <p:cNvPr id="4" name="图片 3">
            <a:extLst>
              <a:ext uri="{FF2B5EF4-FFF2-40B4-BE49-F238E27FC236}">
                <a16:creationId xmlns:a16="http://schemas.microsoft.com/office/drawing/2014/main" id="{76323EC8-0132-44C4-8E7A-762617B13C76}"/>
              </a:ext>
            </a:extLst>
          </p:cNvPr>
          <p:cNvPicPr>
            <a:picLocks noChangeAspect="1"/>
          </p:cNvPicPr>
          <p:nvPr/>
        </p:nvPicPr>
        <p:blipFill rotWithShape="1">
          <a:blip r:embed="rId3"/>
          <a:srcRect l="61684" t="39455" r="12290" b="26209"/>
          <a:stretch/>
        </p:blipFill>
        <p:spPr>
          <a:xfrm>
            <a:off x="1890087" y="2498000"/>
            <a:ext cx="11603907" cy="86113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3658051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安装过程</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EDBF286-94A2-40D2-89C1-CA308FC3C9D5}"/>
              </a:ext>
            </a:extLst>
          </p:cNvPr>
          <p:cNvSpPr txBox="1"/>
          <p:nvPr/>
        </p:nvSpPr>
        <p:spPr>
          <a:xfrm>
            <a:off x="13493994" y="2619584"/>
            <a:ext cx="6849035" cy="523220"/>
          </a:xfrm>
          <a:prstGeom prst="rect">
            <a:avLst/>
          </a:prstGeom>
          <a:noFill/>
        </p:spPr>
        <p:txBody>
          <a:bodyPr wrap="square" rtlCol="0">
            <a:spAutoFit/>
          </a:bodyPr>
          <a:lstStyle/>
          <a:p>
            <a:r>
              <a:rPr lang="zh-CN" altLang="en-US" sz="2800" dirty="0">
                <a:latin typeface="Montserrat" panose="02010600030101010101" charset="0"/>
              </a:rPr>
              <a:t>选择安装组件</a:t>
            </a:r>
          </a:p>
        </p:txBody>
      </p:sp>
      <p:pic>
        <p:nvPicPr>
          <p:cNvPr id="2" name="图片 1">
            <a:extLst>
              <a:ext uri="{FF2B5EF4-FFF2-40B4-BE49-F238E27FC236}">
                <a16:creationId xmlns:a16="http://schemas.microsoft.com/office/drawing/2014/main" id="{F9F36B0C-ECFB-41F3-B0D8-575763C208FB}"/>
              </a:ext>
            </a:extLst>
          </p:cNvPr>
          <p:cNvPicPr>
            <a:picLocks noChangeAspect="1"/>
          </p:cNvPicPr>
          <p:nvPr/>
        </p:nvPicPr>
        <p:blipFill rotWithShape="1">
          <a:blip r:embed="rId3"/>
          <a:srcRect l="64808" t="39455" r="9002" b="25641"/>
          <a:stretch/>
        </p:blipFill>
        <p:spPr>
          <a:xfrm>
            <a:off x="1986377" y="2619584"/>
            <a:ext cx="11507617" cy="86266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551360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安装过程</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EDBF286-94A2-40D2-89C1-CA308FC3C9D5}"/>
              </a:ext>
            </a:extLst>
          </p:cNvPr>
          <p:cNvSpPr txBox="1"/>
          <p:nvPr/>
        </p:nvSpPr>
        <p:spPr>
          <a:xfrm>
            <a:off x="13493994" y="2619584"/>
            <a:ext cx="6849035" cy="523220"/>
          </a:xfrm>
          <a:prstGeom prst="rect">
            <a:avLst/>
          </a:prstGeom>
          <a:noFill/>
        </p:spPr>
        <p:txBody>
          <a:bodyPr wrap="square" rtlCol="0">
            <a:spAutoFit/>
          </a:bodyPr>
          <a:lstStyle/>
          <a:p>
            <a:r>
              <a:rPr lang="zh-CN" altLang="en-US" sz="2800" dirty="0">
                <a:latin typeface="Montserrat" panose="02010600030101010101" charset="0"/>
              </a:rPr>
              <a:t>等待完成安装</a:t>
            </a:r>
          </a:p>
        </p:txBody>
      </p:sp>
      <p:pic>
        <p:nvPicPr>
          <p:cNvPr id="4" name="图片 3">
            <a:extLst>
              <a:ext uri="{FF2B5EF4-FFF2-40B4-BE49-F238E27FC236}">
                <a16:creationId xmlns:a16="http://schemas.microsoft.com/office/drawing/2014/main" id="{8F8D80C6-D85A-4649-A07F-BEEE99F27E7B}"/>
              </a:ext>
            </a:extLst>
          </p:cNvPr>
          <p:cNvPicPr>
            <a:picLocks noChangeAspect="1"/>
          </p:cNvPicPr>
          <p:nvPr/>
        </p:nvPicPr>
        <p:blipFill rotWithShape="1">
          <a:blip r:embed="rId3"/>
          <a:srcRect l="62549" t="39804" r="11575" b="24814"/>
          <a:stretch/>
        </p:blipFill>
        <p:spPr>
          <a:xfrm>
            <a:off x="1677405" y="2619584"/>
            <a:ext cx="11816589" cy="908832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618263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安装过程</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EDBF286-94A2-40D2-89C1-CA308FC3C9D5}"/>
              </a:ext>
            </a:extLst>
          </p:cNvPr>
          <p:cNvSpPr txBox="1"/>
          <p:nvPr/>
        </p:nvSpPr>
        <p:spPr>
          <a:xfrm>
            <a:off x="11164030" y="2481400"/>
            <a:ext cx="1734284" cy="523220"/>
          </a:xfrm>
          <a:prstGeom prst="rect">
            <a:avLst/>
          </a:prstGeom>
          <a:noFill/>
        </p:spPr>
        <p:txBody>
          <a:bodyPr wrap="square" rtlCol="0">
            <a:spAutoFit/>
          </a:bodyPr>
          <a:lstStyle/>
          <a:p>
            <a:r>
              <a:rPr lang="zh-CN" altLang="en-US" sz="2800" dirty="0">
                <a:latin typeface="Montserrat" panose="02010600030101010101" charset="0"/>
              </a:rPr>
              <a:t>导入证书</a:t>
            </a:r>
          </a:p>
        </p:txBody>
      </p:sp>
      <p:pic>
        <p:nvPicPr>
          <p:cNvPr id="2" name="图片 1">
            <a:extLst>
              <a:ext uri="{FF2B5EF4-FFF2-40B4-BE49-F238E27FC236}">
                <a16:creationId xmlns:a16="http://schemas.microsoft.com/office/drawing/2014/main" id="{B1FCA6EF-C811-47B0-923F-8A5A9D9DC105}"/>
              </a:ext>
            </a:extLst>
          </p:cNvPr>
          <p:cNvPicPr>
            <a:picLocks noChangeAspect="1"/>
          </p:cNvPicPr>
          <p:nvPr/>
        </p:nvPicPr>
        <p:blipFill rotWithShape="1">
          <a:blip r:embed="rId3"/>
          <a:srcRect l="8639" t="15067" r="18284" b="15471"/>
          <a:stretch/>
        </p:blipFill>
        <p:spPr>
          <a:xfrm>
            <a:off x="3037044" y="3026066"/>
            <a:ext cx="17988257" cy="96180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71722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安装过程</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EDBF286-94A2-40D2-89C1-CA308FC3C9D5}"/>
              </a:ext>
            </a:extLst>
          </p:cNvPr>
          <p:cNvSpPr txBox="1"/>
          <p:nvPr/>
        </p:nvSpPr>
        <p:spPr>
          <a:xfrm>
            <a:off x="11164030" y="2481400"/>
            <a:ext cx="1734284" cy="523220"/>
          </a:xfrm>
          <a:prstGeom prst="rect">
            <a:avLst/>
          </a:prstGeom>
          <a:noFill/>
        </p:spPr>
        <p:txBody>
          <a:bodyPr wrap="square" rtlCol="0">
            <a:spAutoFit/>
          </a:bodyPr>
          <a:lstStyle/>
          <a:p>
            <a:r>
              <a:rPr lang="zh-CN" altLang="en-US" sz="2800" dirty="0">
                <a:latin typeface="Montserrat" panose="02010600030101010101" charset="0"/>
              </a:rPr>
              <a:t>开始使用</a:t>
            </a:r>
          </a:p>
        </p:txBody>
      </p:sp>
      <p:pic>
        <p:nvPicPr>
          <p:cNvPr id="4" name="图片 3">
            <a:extLst>
              <a:ext uri="{FF2B5EF4-FFF2-40B4-BE49-F238E27FC236}">
                <a16:creationId xmlns:a16="http://schemas.microsoft.com/office/drawing/2014/main" id="{14BDD647-2A62-47E4-ABCD-0B264FF3CBD1}"/>
              </a:ext>
            </a:extLst>
          </p:cNvPr>
          <p:cNvPicPr>
            <a:picLocks noChangeAspect="1"/>
          </p:cNvPicPr>
          <p:nvPr/>
        </p:nvPicPr>
        <p:blipFill>
          <a:blip r:embed="rId3"/>
          <a:stretch>
            <a:fillRect/>
          </a:stretch>
        </p:blipFill>
        <p:spPr>
          <a:xfrm>
            <a:off x="2887172" y="3004620"/>
            <a:ext cx="18288000" cy="10287000"/>
          </a:xfrm>
          <a:prstGeom prst="rect">
            <a:avLst/>
          </a:prstGeom>
        </p:spPr>
      </p:pic>
    </p:spTree>
    <p:extLst>
      <p:ext uri="{BB962C8B-B14F-4D97-AF65-F5344CB8AC3E}">
        <p14:creationId xmlns:p14="http://schemas.microsoft.com/office/powerpoint/2010/main" val="36699579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3 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视图</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9521089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grpSp>
        <p:nvGrpSpPr>
          <p:cNvPr id="922" name="Shape 922"/>
          <p:cNvGrpSpPr/>
          <p:nvPr/>
        </p:nvGrpSpPr>
        <p:grpSpPr>
          <a:xfrm>
            <a:off x="5276457" y="1752599"/>
            <a:ext cx="3474720" cy="10347959"/>
            <a:chOff x="5276457" y="1752600"/>
            <a:chExt cx="3474720" cy="10652760"/>
          </a:xfrm>
        </p:grpSpPr>
        <p:cxnSp>
          <p:nvCxnSpPr>
            <p:cNvPr id="923" name="Shape 923"/>
            <p:cNvCxnSpPr/>
            <p:nvPr/>
          </p:nvCxnSpPr>
          <p:spPr>
            <a:xfrm>
              <a:off x="5276457" y="1752600"/>
              <a:ext cx="0" cy="10652760"/>
            </a:xfrm>
            <a:prstGeom prst="straightConnector1">
              <a:avLst/>
            </a:prstGeom>
            <a:noFill/>
            <a:ln w="9525" cap="flat" cmpd="sng">
              <a:solidFill>
                <a:schemeClr val="dk1"/>
              </a:solidFill>
              <a:prstDash val="solid"/>
              <a:miter/>
              <a:headEnd type="none" w="med" len="med"/>
              <a:tailEnd type="none" w="med" len="med"/>
            </a:ln>
          </p:spPr>
        </p:cxnSp>
        <p:cxnSp>
          <p:nvCxnSpPr>
            <p:cNvPr id="924" name="Shape 924"/>
            <p:cNvCxnSpPr/>
            <p:nvPr/>
          </p:nvCxnSpPr>
          <p:spPr>
            <a:xfrm>
              <a:off x="8751177" y="1752600"/>
              <a:ext cx="0" cy="10652760"/>
            </a:xfrm>
            <a:prstGeom prst="straightConnector1">
              <a:avLst/>
            </a:prstGeom>
            <a:noFill/>
            <a:ln w="9525" cap="flat" cmpd="sng">
              <a:solidFill>
                <a:schemeClr val="dk1"/>
              </a:solidFill>
              <a:prstDash val="solid"/>
              <a:miter/>
              <a:headEnd type="none" w="med" len="med"/>
              <a:tailEnd type="none" w="med" len="med"/>
            </a:ln>
          </p:spPr>
        </p:cxnSp>
      </p:grpSp>
      <p:cxnSp>
        <p:nvCxnSpPr>
          <p:cNvPr id="925" name="Shape 925"/>
          <p:cNvCxnSpPr/>
          <p:nvPr/>
        </p:nvCxnSpPr>
        <p:spPr>
          <a:xfrm>
            <a:off x="1673225" y="5168923"/>
            <a:ext cx="10515599" cy="0"/>
          </a:xfrm>
          <a:prstGeom prst="straightConnector1">
            <a:avLst/>
          </a:prstGeom>
          <a:noFill/>
          <a:ln w="9525" cap="flat" cmpd="sng">
            <a:solidFill>
              <a:schemeClr val="dk1"/>
            </a:solidFill>
            <a:prstDash val="solid"/>
            <a:miter/>
            <a:headEnd type="none" w="med" len="med"/>
            <a:tailEnd type="none" w="med" len="med"/>
          </a:ln>
        </p:spPr>
      </p:cxnSp>
      <p:cxnSp>
        <p:nvCxnSpPr>
          <p:cNvPr id="926" name="Shape 926"/>
          <p:cNvCxnSpPr/>
          <p:nvPr/>
        </p:nvCxnSpPr>
        <p:spPr>
          <a:xfrm>
            <a:off x="1673225" y="8520931"/>
            <a:ext cx="10515599" cy="0"/>
          </a:xfrm>
          <a:prstGeom prst="straightConnector1">
            <a:avLst/>
          </a:prstGeom>
          <a:noFill/>
          <a:ln w="9525" cap="flat" cmpd="sng">
            <a:solidFill>
              <a:schemeClr val="dk1"/>
            </a:solidFill>
            <a:prstDash val="solid"/>
            <a:miter/>
            <a:headEnd type="none" w="med" len="med"/>
            <a:tailEnd type="none" w="med" len="med"/>
          </a:ln>
        </p:spPr>
      </p:cxnSp>
      <p:sp>
        <p:nvSpPr>
          <p:cNvPr id="927" name="Shape 927"/>
          <p:cNvSpPr txBox="1"/>
          <p:nvPr/>
        </p:nvSpPr>
        <p:spPr>
          <a:xfrm>
            <a:off x="14417231" y="3280610"/>
            <a:ext cx="7324384" cy="56323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沈舸帆</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沈家豪</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汤志东</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a:buSzPct val="25000"/>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吴思楠</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姚天恒</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叶家威</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en-US" sz="7200" dirty="0">
                <a:solidFill>
                  <a:schemeClr val="dk2"/>
                </a:solidFill>
                <a:latin typeface="Montserrat" panose="02000505000000020004"/>
                <a:ea typeface="Montserrat" panose="02000505000000020004"/>
                <a:cs typeface="Montserrat" panose="02000505000000020004"/>
                <a:sym typeface="Montserrat" panose="02000505000000020004"/>
              </a:rPr>
              <a:t> </a:t>
            </a:r>
          </a:p>
        </p:txBody>
      </p:sp>
      <p:sp>
        <p:nvSpPr>
          <p:cNvPr id="928" name="Shape 928"/>
          <p:cNvSpPr txBox="1"/>
          <p:nvPr/>
        </p:nvSpPr>
        <p:spPr>
          <a:xfrm>
            <a:off x="14417231" y="2820473"/>
            <a:ext cx="5282215" cy="338554"/>
          </a:xfrm>
          <a:prstGeom prst="rect">
            <a:avLst/>
          </a:prstGeom>
          <a:noFill/>
          <a:ln>
            <a:noFill/>
          </a:ln>
        </p:spPr>
        <p:txBody>
          <a:bodyPr lIns="91425" tIns="45700" rIns="91425" bIns="45700" anchor="t" anchorCtr="0">
            <a:noAutofit/>
          </a:bodyPr>
          <a:lstStyle/>
          <a:p>
            <a:pPr lvl="0" rtl="0">
              <a:spcBef>
                <a:spcPts val="0"/>
              </a:spcBef>
              <a:buSzPct val="25000"/>
              <a:buNone/>
            </a:pPr>
            <a:r>
              <a:rPr lang="zh-CN" altLang="en-US" sz="2800" dirty="0">
                <a:solidFill>
                  <a:schemeClr val="dk2"/>
                </a:solidFill>
                <a:latin typeface="Montserrat" panose="02000505000000020004"/>
                <a:ea typeface="Montserrat" panose="02000505000000020004"/>
                <a:cs typeface="Montserrat" panose="02000505000000020004"/>
                <a:sym typeface="Montserrat" panose="02000505000000020004"/>
              </a:rPr>
              <a:t>成员</a:t>
            </a:r>
            <a:endParaRPr lang="en-US" sz="28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9" name="Shape 929"/>
          <p:cNvSpPr txBox="1"/>
          <p:nvPr/>
        </p:nvSpPr>
        <p:spPr>
          <a:xfrm>
            <a:off x="14417231" y="9945290"/>
            <a:ext cx="6267894" cy="156966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2017/11/4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制作</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930" name="Shape 930"/>
          <p:cNvPicPr preferRelativeResize="0"/>
          <p:nvPr/>
        </p:nvPicPr>
        <p:blipFill>
          <a:blip r:embed="rId3">
            <a:extLst>
              <a:ext uri="{28A0092B-C50C-407E-A947-70E740481C1C}">
                <a14:useLocalDpi xmlns:a14="http://schemas.microsoft.com/office/drawing/2010/main" val="0"/>
              </a:ext>
            </a:extLst>
          </a:blip>
          <a:stretch>
            <a:fillRect/>
          </a:stretch>
        </p:blipFill>
        <p:spPr>
          <a:xfrm>
            <a:off x="2382578" y="2225976"/>
            <a:ext cx="2497691" cy="2497691"/>
          </a:xfrm>
          <a:prstGeom prst="rect">
            <a:avLst/>
          </a:prstGeom>
          <a:noFill/>
          <a:ln>
            <a:noFill/>
          </a:ln>
        </p:spPr>
      </p:pic>
      <p:pic>
        <p:nvPicPr>
          <p:cNvPr id="931" name="Shape 931"/>
          <p:cNvPicPr preferRelativeResize="0"/>
          <p:nvPr/>
        </p:nvPicPr>
        <p:blipFill>
          <a:blip r:embed="rId4">
            <a:extLst>
              <a:ext uri="{28A0092B-C50C-407E-A947-70E740481C1C}">
                <a14:useLocalDpi xmlns:a14="http://schemas.microsoft.com/office/drawing/2010/main" val="0"/>
              </a:ext>
            </a:extLst>
          </a:blip>
          <a:stretch>
            <a:fillRect/>
          </a:stretch>
        </p:blipFill>
        <p:spPr>
          <a:xfrm>
            <a:off x="5792691" y="2225976"/>
            <a:ext cx="2497691" cy="2497691"/>
          </a:xfrm>
          <a:prstGeom prst="rect">
            <a:avLst/>
          </a:prstGeom>
          <a:noFill/>
          <a:ln>
            <a:noFill/>
          </a:ln>
        </p:spPr>
      </p:pic>
      <p:pic>
        <p:nvPicPr>
          <p:cNvPr id="932" name="Shape 932"/>
          <p:cNvPicPr preferRelativeResize="0"/>
          <p:nvPr/>
        </p:nvPicPr>
        <p:blipFill>
          <a:blip r:embed="rId3">
            <a:extLst>
              <a:ext uri="{28A0092B-C50C-407E-A947-70E740481C1C}">
                <a14:useLocalDpi xmlns:a14="http://schemas.microsoft.com/office/drawing/2010/main" val="0"/>
              </a:ext>
            </a:extLst>
          </a:blip>
          <a:stretch>
            <a:fillRect/>
          </a:stretch>
        </p:blipFill>
        <p:spPr>
          <a:xfrm>
            <a:off x="9202803" y="2227110"/>
            <a:ext cx="2497691" cy="2497691"/>
          </a:xfrm>
          <a:prstGeom prst="rect">
            <a:avLst/>
          </a:prstGeom>
          <a:noFill/>
          <a:ln>
            <a:noFill/>
          </a:ln>
        </p:spPr>
      </p:pic>
      <p:pic>
        <p:nvPicPr>
          <p:cNvPr id="933" name="Shape 933"/>
          <p:cNvPicPr preferRelativeResize="0"/>
          <p:nvPr/>
        </p:nvPicPr>
        <p:blipFill>
          <a:blip r:embed="rId5">
            <a:extLst>
              <a:ext uri="{28A0092B-C50C-407E-A947-70E740481C1C}">
                <a14:useLocalDpi xmlns:a14="http://schemas.microsoft.com/office/drawing/2010/main" val="0"/>
              </a:ext>
            </a:extLst>
          </a:blip>
          <a:stretch>
            <a:fillRect/>
          </a:stretch>
        </p:blipFill>
        <p:spPr>
          <a:xfrm>
            <a:off x="9202803" y="5600778"/>
            <a:ext cx="2497691" cy="2497691"/>
          </a:xfrm>
          <a:prstGeom prst="rect">
            <a:avLst/>
          </a:prstGeom>
          <a:noFill/>
          <a:ln>
            <a:noFill/>
          </a:ln>
        </p:spPr>
      </p:pic>
      <p:pic>
        <p:nvPicPr>
          <p:cNvPr id="934" name="Shape 934"/>
          <p:cNvPicPr preferRelativeResize="0"/>
          <p:nvPr/>
        </p:nvPicPr>
        <p:blipFill>
          <a:blip r:embed="rId6">
            <a:extLst>
              <a:ext uri="{28A0092B-C50C-407E-A947-70E740481C1C}">
                <a14:useLocalDpi xmlns:a14="http://schemas.microsoft.com/office/drawing/2010/main" val="0"/>
              </a:ext>
            </a:extLst>
          </a:blip>
          <a:stretch>
            <a:fillRect/>
          </a:stretch>
        </p:blipFill>
        <p:spPr>
          <a:xfrm>
            <a:off x="5792691" y="5599644"/>
            <a:ext cx="2497691" cy="2497691"/>
          </a:xfrm>
          <a:prstGeom prst="rect">
            <a:avLst/>
          </a:prstGeom>
          <a:noFill/>
          <a:ln>
            <a:noFill/>
          </a:ln>
        </p:spPr>
      </p:pic>
      <p:pic>
        <p:nvPicPr>
          <p:cNvPr id="935" name="Shape 935"/>
          <p:cNvPicPr preferRelativeResize="0"/>
          <p:nvPr/>
        </p:nvPicPr>
        <p:blipFill>
          <a:blip r:embed="rId7">
            <a:extLst>
              <a:ext uri="{28A0092B-C50C-407E-A947-70E740481C1C}">
                <a14:useLocalDpi xmlns:a14="http://schemas.microsoft.com/office/drawing/2010/main" val="0"/>
              </a:ext>
            </a:extLst>
          </a:blip>
          <a:stretch>
            <a:fillRect/>
          </a:stretch>
        </p:blipFill>
        <p:spPr>
          <a:xfrm>
            <a:off x="2380429" y="5599644"/>
            <a:ext cx="2501990" cy="2497691"/>
          </a:xfrm>
          <a:prstGeom prst="rect">
            <a:avLst/>
          </a:prstGeom>
          <a:noFill/>
          <a:ln>
            <a:noFill/>
          </a:ln>
        </p:spPr>
      </p:pic>
      <p:pic>
        <p:nvPicPr>
          <p:cNvPr id="936" name="Shape 936"/>
          <p:cNvPicPr preferRelativeResize="0"/>
          <p:nvPr/>
        </p:nvPicPr>
        <p:blipFill>
          <a:blip r:embed="rId8">
            <a:extLst>
              <a:ext uri="{28A0092B-C50C-407E-A947-70E740481C1C}">
                <a14:useLocalDpi xmlns:a14="http://schemas.microsoft.com/office/drawing/2010/main" val="0"/>
              </a:ext>
            </a:extLst>
          </a:blip>
          <a:stretch>
            <a:fillRect/>
          </a:stretch>
        </p:blipFill>
        <p:spPr>
          <a:xfrm>
            <a:off x="2382578" y="9017259"/>
            <a:ext cx="2497691" cy="2497691"/>
          </a:xfrm>
          <a:prstGeom prst="rect">
            <a:avLst/>
          </a:prstGeom>
          <a:noFill/>
          <a:ln>
            <a:noFill/>
          </a:ln>
        </p:spPr>
      </p:pic>
      <p:pic>
        <p:nvPicPr>
          <p:cNvPr id="937" name="Shape 937"/>
          <p:cNvPicPr preferRelativeResize="0"/>
          <p:nvPr/>
        </p:nvPicPr>
        <p:blipFill>
          <a:blip r:embed="rId9">
            <a:extLst>
              <a:ext uri="{28A0092B-C50C-407E-A947-70E740481C1C}">
                <a14:useLocalDpi xmlns:a14="http://schemas.microsoft.com/office/drawing/2010/main" val="0"/>
              </a:ext>
            </a:extLst>
          </a:blip>
          <a:stretch>
            <a:fillRect/>
          </a:stretch>
        </p:blipFill>
        <p:spPr>
          <a:xfrm>
            <a:off x="5790542" y="9017259"/>
            <a:ext cx="2501990" cy="2497691"/>
          </a:xfrm>
          <a:prstGeom prst="rect">
            <a:avLst/>
          </a:prstGeom>
          <a:noFill/>
          <a:ln>
            <a:noFill/>
          </a:ln>
        </p:spPr>
      </p:pic>
      <p:pic>
        <p:nvPicPr>
          <p:cNvPr id="938" name="Shape 938"/>
          <p:cNvPicPr preferRelativeResize="0"/>
          <p:nvPr/>
        </p:nvPicPr>
        <p:blipFill>
          <a:blip r:embed="rId10">
            <a:extLst>
              <a:ext uri="{28A0092B-C50C-407E-A947-70E740481C1C}">
                <a14:useLocalDpi xmlns:a14="http://schemas.microsoft.com/office/drawing/2010/main" val="0"/>
              </a:ext>
            </a:extLst>
          </a:blip>
          <a:stretch>
            <a:fillRect/>
          </a:stretch>
        </p:blipFill>
        <p:spPr>
          <a:xfrm>
            <a:off x="9202803" y="9018392"/>
            <a:ext cx="2497691" cy="2497691"/>
          </a:xfrm>
          <a:prstGeom prst="rect">
            <a:avLst/>
          </a:prstGeom>
          <a:noFill/>
          <a:ln>
            <a:noFill/>
          </a:ln>
        </p:spPr>
      </p:pic>
      <p:sp>
        <p:nvSpPr>
          <p:cNvPr id="19" name="矩形 18">
            <a:extLst>
              <a:ext uri="{FF2B5EF4-FFF2-40B4-BE49-F238E27FC236}">
                <a16:creationId xmlns:a16="http://schemas.microsoft.com/office/drawing/2014/main" id="{1219C072-1FF1-400E-B40F-EAEFCF845748}"/>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20" name="Shape 36">
            <a:extLst>
              <a:ext uri="{FF2B5EF4-FFF2-40B4-BE49-F238E27FC236}">
                <a16:creationId xmlns:a16="http://schemas.microsoft.com/office/drawing/2014/main" id="{AAC13DB5-C194-43CC-993D-BCB3C0ED58AA}"/>
              </a:ext>
            </a:extLst>
          </p:cNvPr>
          <p:cNvSpPr txBox="1"/>
          <p:nvPr/>
        </p:nvSpPr>
        <p:spPr>
          <a:xfrm>
            <a:off x="12268963" y="2590405"/>
            <a:ext cx="5282215" cy="338554"/>
          </a:xfrm>
          <a:prstGeom prst="rect">
            <a:avLst/>
          </a:prstGeom>
          <a:noFill/>
          <a:ln>
            <a:noFill/>
          </a:ln>
        </p:spPr>
        <p:txBody>
          <a:bodyPr lIns="91425" tIns="45700" rIns="91425" bIns="45700" anchor="t" anchorCtr="0">
            <a:noAutofit/>
          </a:bodyPr>
          <a:lstStyle/>
          <a:p>
            <a:pPr lvl="0" algn="ctr">
              <a:buSzPct val="25000"/>
            </a:pPr>
            <a:r>
              <a:rPr lang="en-US" altLang="zh-CN" dirty="0"/>
              <a:t>Member</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39335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界面</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49EA532-8588-4C5E-9329-C12FBB06EF5E}"/>
              </a:ext>
            </a:extLst>
          </p:cNvPr>
          <p:cNvPicPr>
            <a:picLocks noChangeAspect="1"/>
          </p:cNvPicPr>
          <p:nvPr/>
        </p:nvPicPr>
        <p:blipFill>
          <a:blip r:embed="rId3"/>
          <a:stretch>
            <a:fillRect/>
          </a:stretch>
        </p:blipFill>
        <p:spPr>
          <a:xfrm>
            <a:off x="377500" y="2498000"/>
            <a:ext cx="19437514" cy="1060964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文本框 3">
            <a:extLst>
              <a:ext uri="{FF2B5EF4-FFF2-40B4-BE49-F238E27FC236}">
                <a16:creationId xmlns:a16="http://schemas.microsoft.com/office/drawing/2014/main" id="{B2FDD53D-6AD9-474F-8D79-39D8CD93E4AE}"/>
              </a:ext>
            </a:extLst>
          </p:cNvPr>
          <p:cNvSpPr txBox="1"/>
          <p:nvPr/>
        </p:nvSpPr>
        <p:spPr>
          <a:xfrm>
            <a:off x="19932939" y="2498000"/>
            <a:ext cx="3745820" cy="5693866"/>
          </a:xfrm>
          <a:prstGeom prst="rect">
            <a:avLst/>
          </a:prstGeom>
          <a:noFill/>
        </p:spPr>
        <p:txBody>
          <a:bodyPr wrap="square" rtlCol="0">
            <a:spAutoFit/>
          </a:bodyPr>
          <a:lstStyle/>
          <a:p>
            <a:r>
              <a:rPr lang="en-US" altLang="zh-CN" sz="2800" dirty="0">
                <a:latin typeface="Montserrat" panose="02010600030101010101" charset="0"/>
              </a:rPr>
              <a:t>1</a:t>
            </a:r>
            <a:r>
              <a:rPr lang="zh-CN" altLang="en-US" sz="2800" dirty="0">
                <a:latin typeface="Montserrat" panose="02010600030101010101" charset="0"/>
              </a:rPr>
              <a:t>、浏览器：用于在模型中迅速漫游。</a:t>
            </a:r>
          </a:p>
          <a:p>
            <a:r>
              <a:rPr lang="en-US" altLang="zh-CN" sz="2800" dirty="0">
                <a:latin typeface="Montserrat" panose="02010600030101010101" charset="0"/>
              </a:rPr>
              <a:t>2</a:t>
            </a:r>
            <a:r>
              <a:rPr lang="zh-CN" altLang="en-US" sz="2800" dirty="0">
                <a:latin typeface="Montserrat" panose="02010600030101010101" charset="0"/>
              </a:rPr>
              <a:t>、文档窗口：用于查看或更新模型元素的文档。</a:t>
            </a:r>
          </a:p>
          <a:p>
            <a:r>
              <a:rPr lang="en-US" altLang="zh-CN" sz="2800" dirty="0">
                <a:latin typeface="Montserrat" panose="02010600030101010101" charset="0"/>
              </a:rPr>
              <a:t>3</a:t>
            </a:r>
            <a:r>
              <a:rPr lang="zh-CN" altLang="en-US" sz="2800" dirty="0">
                <a:latin typeface="Montserrat" panose="02010600030101010101" charset="0"/>
              </a:rPr>
              <a:t>、工具栏：用于迅速访问常用命令。</a:t>
            </a:r>
          </a:p>
          <a:p>
            <a:r>
              <a:rPr lang="en-US" altLang="zh-CN" sz="2800" dirty="0">
                <a:latin typeface="Montserrat" panose="02010600030101010101" charset="0"/>
              </a:rPr>
              <a:t>4</a:t>
            </a:r>
            <a:r>
              <a:rPr lang="zh-CN" altLang="en-US" sz="2800" dirty="0">
                <a:latin typeface="Montserrat" panose="02010600030101010101" charset="0"/>
              </a:rPr>
              <a:t>、框图窗口：用于显示和编辑一个或几个</a:t>
            </a:r>
            <a:r>
              <a:rPr lang="en-US" altLang="zh-CN" sz="2800" dirty="0">
                <a:latin typeface="Montserrat" panose="02010600030101010101" charset="0"/>
              </a:rPr>
              <a:t>UML</a:t>
            </a:r>
            <a:r>
              <a:rPr lang="zh-CN" altLang="en-US" sz="2800" dirty="0">
                <a:latin typeface="Montserrat" panose="02010600030101010101" charset="0"/>
              </a:rPr>
              <a:t>框图。</a:t>
            </a:r>
          </a:p>
          <a:p>
            <a:r>
              <a:rPr lang="en-US" altLang="zh-CN" sz="2800" dirty="0">
                <a:latin typeface="Montserrat" panose="02010600030101010101" charset="0"/>
              </a:rPr>
              <a:t>5</a:t>
            </a:r>
            <a:r>
              <a:rPr lang="zh-CN" altLang="en-US" sz="2800" dirty="0">
                <a:latin typeface="Montserrat" panose="02010600030101010101" charset="0"/>
              </a:rPr>
              <a:t>、日志：用于查看错误信息和报告各个命令的结果。</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6798566" y="1523712"/>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浏览</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qqqqqqqqqqqqqqqqqqqqqq</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窗口</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4411E395-F658-41BB-AE89-F8F78727E732}"/>
              </a:ext>
            </a:extLst>
          </p:cNvPr>
          <p:cNvPicPr>
            <a:picLocks noChangeAspect="1"/>
          </p:cNvPicPr>
          <p:nvPr/>
        </p:nvPicPr>
        <p:blipFill rotWithShape="1">
          <a:blip r:embed="rId3"/>
          <a:srcRect t="-602" r="86595" b="37124"/>
          <a:stretch/>
        </p:blipFill>
        <p:spPr>
          <a:xfrm>
            <a:off x="74525" y="929867"/>
            <a:ext cx="8886678" cy="118346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文本框 3">
            <a:extLst>
              <a:ext uri="{FF2B5EF4-FFF2-40B4-BE49-F238E27FC236}">
                <a16:creationId xmlns:a16="http://schemas.microsoft.com/office/drawing/2014/main" id="{BEA82425-F8F7-4221-9CD3-A72D52711092}"/>
              </a:ext>
            </a:extLst>
          </p:cNvPr>
          <p:cNvSpPr txBox="1"/>
          <p:nvPr/>
        </p:nvSpPr>
        <p:spPr>
          <a:xfrm>
            <a:off x="9023346" y="2498000"/>
            <a:ext cx="13173266" cy="2246769"/>
          </a:xfrm>
          <a:prstGeom prst="rect">
            <a:avLst/>
          </a:prstGeom>
          <a:noFill/>
        </p:spPr>
        <p:txBody>
          <a:bodyPr wrap="square" rtlCol="0">
            <a:spAutoFit/>
          </a:bodyPr>
          <a:lstStyle/>
          <a:p>
            <a:r>
              <a:rPr lang="zh-CN" altLang="en-US" sz="2800" dirty="0"/>
              <a:t>在浏览窗口中，显示了模型的层级结构以及其内容，其中的内容包括四种视图，</a:t>
            </a:r>
            <a:r>
              <a:rPr lang="en-US" altLang="zh-CN" sz="2800" dirty="0"/>
              <a:t>Use Case</a:t>
            </a:r>
            <a:r>
              <a:rPr lang="zh-CN" altLang="en-US" sz="2800" dirty="0"/>
              <a:t>视图、</a:t>
            </a:r>
            <a:r>
              <a:rPr lang="en-US" altLang="zh-CN" sz="2800" dirty="0"/>
              <a:t>Logical</a:t>
            </a:r>
            <a:r>
              <a:rPr lang="zh-CN" altLang="en-US" sz="2800" dirty="0"/>
              <a:t>视图、</a:t>
            </a:r>
            <a:r>
              <a:rPr lang="en-US" altLang="zh-CN" sz="2800" dirty="0"/>
              <a:t>Component</a:t>
            </a:r>
            <a:r>
              <a:rPr lang="zh-CN" altLang="en-US" sz="2800" dirty="0"/>
              <a:t>视图和</a:t>
            </a:r>
            <a:r>
              <a:rPr lang="en-US" altLang="zh-CN" sz="2800" dirty="0"/>
              <a:t>Deployment</a:t>
            </a:r>
            <a:r>
              <a:rPr lang="zh-CN" altLang="en-US" sz="2800" dirty="0"/>
              <a:t>视图。点击每个视图的右键，选择</a:t>
            </a:r>
            <a:r>
              <a:rPr lang="en-US" altLang="zh-CN" sz="2800" dirty="0"/>
              <a:t>new</a:t>
            </a:r>
            <a:r>
              <a:rPr lang="zh-CN" altLang="en-US" sz="2800" dirty="0"/>
              <a:t>就可以看到这个视图所包含的一些模型元素。</a:t>
            </a:r>
            <a:endParaRPr lang="en-US" altLang="zh-CN" sz="2800" dirty="0"/>
          </a:p>
          <a:p>
            <a:r>
              <a:rPr lang="zh-CN" altLang="en-US" sz="2800" dirty="0"/>
              <a:t>我们可以在这里创建新的</a:t>
            </a:r>
            <a:r>
              <a:rPr lang="en-US" altLang="zh-CN" sz="2800" dirty="0"/>
              <a:t>Use Case</a:t>
            </a:r>
            <a:r>
              <a:rPr lang="zh-CN" altLang="en-US" sz="2800" dirty="0"/>
              <a:t>视图、</a:t>
            </a:r>
            <a:r>
              <a:rPr lang="en-US" altLang="zh-CN" sz="2800" dirty="0"/>
              <a:t>Logical</a:t>
            </a:r>
            <a:r>
              <a:rPr lang="zh-CN" altLang="en-US" sz="2800" dirty="0"/>
              <a:t>视图、</a:t>
            </a:r>
            <a:r>
              <a:rPr lang="en-US" altLang="zh-CN" sz="2800" dirty="0"/>
              <a:t>Component</a:t>
            </a:r>
            <a:r>
              <a:rPr lang="zh-CN" altLang="en-US" sz="2800" dirty="0"/>
              <a:t>视图和</a:t>
            </a:r>
            <a:r>
              <a:rPr lang="en-US" altLang="zh-CN" sz="2800" dirty="0"/>
              <a:t>Deployment</a:t>
            </a:r>
            <a:r>
              <a:rPr lang="zh-CN" altLang="en-US" sz="2800" dirty="0"/>
              <a:t>视图。</a:t>
            </a:r>
          </a:p>
        </p:txBody>
      </p:sp>
    </p:spTree>
    <p:extLst>
      <p:ext uri="{BB962C8B-B14F-4D97-AF65-F5344CB8AC3E}">
        <p14:creationId xmlns:p14="http://schemas.microsoft.com/office/powerpoint/2010/main" val="19269700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bg2"/>
                </a:solidFill>
                <a:latin typeface="Montserrat" panose="02000505000000020004"/>
                <a:ea typeface="Montserrat" panose="02000505000000020004"/>
                <a:cs typeface="Montserrat" panose="02000505000000020004"/>
                <a:sym typeface="Montserrat" panose="02000505000000020004"/>
              </a:rPr>
              <a:t>用例图</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2B3CD79-2DB3-41C1-962A-6C1D14D35FFE}"/>
              </a:ext>
            </a:extLst>
          </p:cNvPr>
          <p:cNvPicPr>
            <a:picLocks noChangeAspect="1"/>
          </p:cNvPicPr>
          <p:nvPr/>
        </p:nvPicPr>
        <p:blipFill rotWithShape="1">
          <a:blip r:embed="rId3"/>
          <a:srcRect l="13607" t="10120" r="67712" b="25288"/>
          <a:stretch/>
        </p:blipFill>
        <p:spPr>
          <a:xfrm>
            <a:off x="717176" y="2619584"/>
            <a:ext cx="10237695" cy="99555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文本框 4">
            <a:extLst>
              <a:ext uri="{FF2B5EF4-FFF2-40B4-BE49-F238E27FC236}">
                <a16:creationId xmlns:a16="http://schemas.microsoft.com/office/drawing/2014/main" id="{8A8DCF7B-5C90-4E84-B223-0F3F435E6DE8}"/>
              </a:ext>
            </a:extLst>
          </p:cNvPr>
          <p:cNvSpPr txBox="1"/>
          <p:nvPr/>
        </p:nvSpPr>
        <p:spPr>
          <a:xfrm>
            <a:off x="11152094" y="2619584"/>
            <a:ext cx="11241741" cy="1815882"/>
          </a:xfrm>
          <a:prstGeom prst="rect">
            <a:avLst/>
          </a:prstGeom>
          <a:noFill/>
        </p:spPr>
        <p:txBody>
          <a:bodyPr wrap="square" rtlCol="0">
            <a:spAutoFit/>
          </a:bodyPr>
          <a:lstStyle/>
          <a:p>
            <a:r>
              <a:rPr lang="zh-CN" altLang="en-US" sz="2800" dirty="0"/>
              <a:t>从用例图中我们可以看到系统干什么与谁交互。用例是系统提供的功能参与者是系统与谁交互参与者可以是人、系统或其他实体。一个系统可以创建一个或多个用例图。</a:t>
            </a:r>
            <a:endParaRPr lang="en-US" altLang="zh-CN" sz="2800" dirty="0"/>
          </a:p>
          <a:p>
            <a:r>
              <a:rPr lang="zh-CN" altLang="en-US" sz="2800" dirty="0"/>
              <a:t>左边就是一张简单的用例图。</a:t>
            </a:r>
          </a:p>
        </p:txBody>
      </p:sp>
    </p:spTree>
    <p:extLst>
      <p:ext uri="{BB962C8B-B14F-4D97-AF65-F5344CB8AC3E}">
        <p14:creationId xmlns:p14="http://schemas.microsoft.com/office/powerpoint/2010/main" val="27512042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状态图</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9023346" y="2619584"/>
            <a:ext cx="11241741" cy="1815882"/>
          </a:xfrm>
          <a:prstGeom prst="rect">
            <a:avLst/>
          </a:prstGeom>
          <a:noFill/>
        </p:spPr>
        <p:txBody>
          <a:bodyPr wrap="square" rtlCol="0">
            <a:spAutoFit/>
          </a:bodyPr>
          <a:lstStyle/>
          <a:p>
            <a:r>
              <a:rPr lang="zh-CN" altLang="en-US" sz="2800" dirty="0"/>
              <a:t>活动图显示了从活动到活动的流。活动图可以在分析系统业务时用来演示业务流也可以在收集系统需求的时候显示一个用例中的事件流。活动图显示了系统中某个业务或者某个用例中要经历哪些活动这些活动按什么顺序发生</a:t>
            </a:r>
          </a:p>
        </p:txBody>
      </p:sp>
      <p:pic>
        <p:nvPicPr>
          <p:cNvPr id="2" name="图片 1">
            <a:extLst>
              <a:ext uri="{FF2B5EF4-FFF2-40B4-BE49-F238E27FC236}">
                <a16:creationId xmlns:a16="http://schemas.microsoft.com/office/drawing/2014/main" id="{43B03ACE-036B-4262-BFEA-7C9622C3F7F3}"/>
              </a:ext>
            </a:extLst>
          </p:cNvPr>
          <p:cNvPicPr>
            <a:picLocks noChangeAspect="1"/>
          </p:cNvPicPr>
          <p:nvPr/>
        </p:nvPicPr>
        <p:blipFill rotWithShape="1">
          <a:blip r:embed="rId3"/>
          <a:srcRect l="11548" t="12921" r="76867" b="20319"/>
          <a:stretch/>
        </p:blipFill>
        <p:spPr>
          <a:xfrm>
            <a:off x="1201270" y="2498000"/>
            <a:ext cx="6447663" cy="107743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01013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类图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11490037" y="2619584"/>
            <a:ext cx="10419705" cy="523220"/>
          </a:xfrm>
          <a:prstGeom prst="rect">
            <a:avLst/>
          </a:prstGeom>
          <a:noFill/>
        </p:spPr>
        <p:txBody>
          <a:bodyPr wrap="square" rtlCol="0">
            <a:spAutoFit/>
          </a:bodyPr>
          <a:lstStyle/>
          <a:p>
            <a:r>
              <a:rPr lang="zh-CN" altLang="en-US" sz="2800" dirty="0"/>
              <a:t>类图显示系统之中类和类之间的交互。</a:t>
            </a:r>
          </a:p>
        </p:txBody>
      </p:sp>
      <p:pic>
        <p:nvPicPr>
          <p:cNvPr id="3" name="图片 2">
            <a:extLst>
              <a:ext uri="{FF2B5EF4-FFF2-40B4-BE49-F238E27FC236}">
                <a16:creationId xmlns:a16="http://schemas.microsoft.com/office/drawing/2014/main" id="{04D1D12C-5349-497C-AD6E-86EDAA3C302A}"/>
              </a:ext>
            </a:extLst>
          </p:cNvPr>
          <p:cNvPicPr>
            <a:picLocks noChangeAspect="1"/>
          </p:cNvPicPr>
          <p:nvPr/>
        </p:nvPicPr>
        <p:blipFill rotWithShape="1">
          <a:blip r:embed="rId3"/>
          <a:srcRect l="13020" t="12692" r="70121" b="23456"/>
          <a:stretch/>
        </p:blipFill>
        <p:spPr>
          <a:xfrm>
            <a:off x="1518396" y="2496594"/>
            <a:ext cx="9200676" cy="98007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628227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顺序图（活动图）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9023346" y="2816808"/>
            <a:ext cx="10419705" cy="523220"/>
          </a:xfrm>
          <a:prstGeom prst="rect">
            <a:avLst/>
          </a:prstGeom>
          <a:noFill/>
        </p:spPr>
        <p:txBody>
          <a:bodyPr wrap="square" rtlCol="0">
            <a:spAutoFit/>
          </a:bodyPr>
          <a:lstStyle/>
          <a:p>
            <a:r>
              <a:rPr lang="zh-CN" altLang="en-US" sz="2800" dirty="0"/>
              <a:t>序列图显示用例中的功能流程</a:t>
            </a:r>
          </a:p>
        </p:txBody>
      </p:sp>
      <p:pic>
        <p:nvPicPr>
          <p:cNvPr id="2" name="图片 1">
            <a:extLst>
              <a:ext uri="{FF2B5EF4-FFF2-40B4-BE49-F238E27FC236}">
                <a16:creationId xmlns:a16="http://schemas.microsoft.com/office/drawing/2014/main" id="{9492CE34-5868-44FE-8B80-D31E045FC1E4}"/>
              </a:ext>
            </a:extLst>
          </p:cNvPr>
          <p:cNvPicPr>
            <a:picLocks noChangeAspect="1"/>
          </p:cNvPicPr>
          <p:nvPr/>
        </p:nvPicPr>
        <p:blipFill rotWithShape="1">
          <a:blip r:embed="rId3"/>
          <a:srcRect l="11682" t="19851" r="77952" b="30324"/>
          <a:stretch/>
        </p:blipFill>
        <p:spPr>
          <a:xfrm>
            <a:off x="1434353" y="2619584"/>
            <a:ext cx="7588993" cy="1023605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036893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协作</a:t>
            </a:r>
            <a:r>
              <a:rPr lang="zh-CN" altLang="en-US" sz="6600" dirty="0"/>
              <a:t>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10081387" y="2860254"/>
            <a:ext cx="10419705" cy="523220"/>
          </a:xfrm>
          <a:prstGeom prst="rect">
            <a:avLst/>
          </a:prstGeom>
          <a:noFill/>
        </p:spPr>
        <p:txBody>
          <a:bodyPr wrap="square" rtlCol="0">
            <a:spAutoFit/>
          </a:bodyPr>
          <a:lstStyle/>
          <a:p>
            <a:r>
              <a:rPr lang="zh-CN" altLang="en-US" sz="2800" dirty="0"/>
              <a:t>可有顺序图转化而来</a:t>
            </a:r>
          </a:p>
        </p:txBody>
      </p:sp>
      <p:pic>
        <p:nvPicPr>
          <p:cNvPr id="3" name="图片 2">
            <a:extLst>
              <a:ext uri="{FF2B5EF4-FFF2-40B4-BE49-F238E27FC236}">
                <a16:creationId xmlns:a16="http://schemas.microsoft.com/office/drawing/2014/main" id="{86B4F508-3315-4799-AF14-AAB9C0A0ABDC}"/>
              </a:ext>
            </a:extLst>
          </p:cNvPr>
          <p:cNvPicPr>
            <a:picLocks noChangeAspect="1"/>
          </p:cNvPicPr>
          <p:nvPr/>
        </p:nvPicPr>
        <p:blipFill rotWithShape="1">
          <a:blip r:embed="rId3"/>
          <a:srcRect l="9305" t="22044" r="78827" b="42139"/>
          <a:stretch/>
        </p:blipFill>
        <p:spPr>
          <a:xfrm>
            <a:off x="1013226" y="2860254"/>
            <a:ext cx="8616463" cy="73135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631266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构件图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3140694" y="2976393"/>
            <a:ext cx="18096262" cy="954107"/>
          </a:xfrm>
          <a:prstGeom prst="rect">
            <a:avLst/>
          </a:prstGeom>
          <a:noFill/>
        </p:spPr>
        <p:txBody>
          <a:bodyPr wrap="square" rtlCol="0">
            <a:spAutoFit/>
          </a:bodyPr>
          <a:lstStyle/>
          <a:p>
            <a:r>
              <a:rPr lang="zh-CN" altLang="en-US" sz="2800" dirty="0"/>
              <a:t>构件图显示模型的物理视图，也显示系统中的软件构件及其相互关系。模型中的每个类映射到源代码构件。一旦创建构件，就加进构件图中，然后画出构件之间的相关性。构件间的相关性包括编译相关性和运行相关性</a:t>
            </a:r>
          </a:p>
        </p:txBody>
      </p:sp>
      <p:pic>
        <p:nvPicPr>
          <p:cNvPr id="4" name="图片 3">
            <a:extLst>
              <a:ext uri="{FF2B5EF4-FFF2-40B4-BE49-F238E27FC236}">
                <a16:creationId xmlns:a16="http://schemas.microsoft.com/office/drawing/2014/main" id="{EAD2F814-1019-47EA-98AD-8ACD6DC0A09F}"/>
              </a:ext>
            </a:extLst>
          </p:cNvPr>
          <p:cNvPicPr>
            <a:picLocks noChangeAspect="1"/>
          </p:cNvPicPr>
          <p:nvPr/>
        </p:nvPicPr>
        <p:blipFill rotWithShape="1">
          <a:blip r:embed="rId3"/>
          <a:srcRect l="41427" t="33715" r="22515" b="48633"/>
          <a:stretch/>
        </p:blipFill>
        <p:spPr>
          <a:xfrm>
            <a:off x="3155177" y="4501662"/>
            <a:ext cx="18096263" cy="49832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551731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部署图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066656B8-C57B-4125-AB31-C3DAF4DE2B42}"/>
              </a:ext>
            </a:extLst>
          </p:cNvPr>
          <p:cNvPicPr>
            <a:picLocks noChangeAspect="1"/>
          </p:cNvPicPr>
          <p:nvPr/>
        </p:nvPicPr>
        <p:blipFill rotWithShape="1">
          <a:blip r:embed="rId3"/>
          <a:srcRect l="15151" t="43593" r="65285" b="30754"/>
          <a:stretch/>
        </p:blipFill>
        <p:spPr>
          <a:xfrm>
            <a:off x="1788828" y="4189998"/>
            <a:ext cx="14469036" cy="533600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文本框 9">
            <a:extLst>
              <a:ext uri="{FF2B5EF4-FFF2-40B4-BE49-F238E27FC236}">
                <a16:creationId xmlns:a16="http://schemas.microsoft.com/office/drawing/2014/main" id="{A98047AB-EAE0-471E-8169-F388DC9A7C37}"/>
              </a:ext>
            </a:extLst>
          </p:cNvPr>
          <p:cNvSpPr txBox="1"/>
          <p:nvPr/>
        </p:nvSpPr>
        <p:spPr>
          <a:xfrm>
            <a:off x="16529538" y="4187763"/>
            <a:ext cx="6491827" cy="3108543"/>
          </a:xfrm>
          <a:prstGeom prst="rect">
            <a:avLst/>
          </a:prstGeom>
          <a:noFill/>
        </p:spPr>
        <p:txBody>
          <a:bodyPr wrap="square" rtlCol="0">
            <a:spAutoFit/>
          </a:bodyPr>
          <a:lstStyle/>
          <a:p>
            <a:r>
              <a:rPr lang="zh-CN" altLang="en-US" sz="2800" dirty="0"/>
              <a:t>实施图显示网络的物理布局，系统中涉及的处理器、设备、连接和过程。</a:t>
            </a:r>
          </a:p>
          <a:p>
            <a:r>
              <a:rPr lang="zh-CN" altLang="en-US" sz="2800" dirty="0"/>
              <a:t>处理器是网络中处理功能所在的机器，包括服务器和工作站，不包括打印机扫描仪之类的设备。处理器用来运行进程（执行代码）。一个项目只有一个实施图。</a:t>
            </a:r>
          </a:p>
        </p:txBody>
      </p:sp>
    </p:spTree>
    <p:extLst>
      <p:ext uri="{BB962C8B-B14F-4D97-AF65-F5344CB8AC3E}">
        <p14:creationId xmlns:p14="http://schemas.microsoft.com/office/powerpoint/2010/main" val="23673823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检视所有区块</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F9C5353-2F61-4F38-BE30-05B340B09063}"/>
              </a:ext>
            </a:extLst>
          </p:cNvPr>
          <p:cNvPicPr>
            <a:picLocks noChangeAspect="1"/>
          </p:cNvPicPr>
          <p:nvPr/>
        </p:nvPicPr>
        <p:blipFill rotWithShape="1">
          <a:blip r:embed="rId3"/>
          <a:srcRect l="11614" t="17172" r="53113" b="19479"/>
          <a:stretch/>
        </p:blipFill>
        <p:spPr>
          <a:xfrm>
            <a:off x="1093523" y="2619584"/>
            <a:ext cx="18122547" cy="91539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图片 3">
            <a:extLst>
              <a:ext uri="{FF2B5EF4-FFF2-40B4-BE49-F238E27FC236}">
                <a16:creationId xmlns:a16="http://schemas.microsoft.com/office/drawing/2014/main" id="{233CD613-048A-4705-9F57-BD9387EAEA54}"/>
              </a:ext>
            </a:extLst>
          </p:cNvPr>
          <p:cNvPicPr>
            <a:picLocks noChangeAspect="1"/>
          </p:cNvPicPr>
          <p:nvPr/>
        </p:nvPicPr>
        <p:blipFill rotWithShape="1">
          <a:blip r:embed="rId4"/>
          <a:srcRect l="40684" t="59720" r="54050" b="21531"/>
          <a:stretch/>
        </p:blipFill>
        <p:spPr>
          <a:xfrm>
            <a:off x="19853032" y="8498144"/>
            <a:ext cx="3270738" cy="32753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290301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3027350" y="1875091"/>
            <a:ext cx="6207146" cy="212140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3489816" y="1387067"/>
            <a:ext cx="5282215"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660647" y="4050358"/>
            <a:ext cx="6940551" cy="300082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Rational Rose </a:t>
            </a:r>
            <a:r>
              <a:rPr lang="zh-CN" altLang="en-US"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简介</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安装</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视图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4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工具</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5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提问</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gn="ctr">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4 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重要工具</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397989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16" name="Shape 65">
            <a:extLst>
              <a:ext uri="{FF2B5EF4-FFF2-40B4-BE49-F238E27FC236}">
                <a16:creationId xmlns:a16="http://schemas.microsoft.com/office/drawing/2014/main" id="{39C3B64D-FA9C-4EE4-8937-E03EF4210885}"/>
              </a:ext>
            </a:extLst>
          </p:cNvPr>
          <p:cNvSpPr txBox="1"/>
          <p:nvPr/>
        </p:nvSpPr>
        <p:spPr>
          <a:xfrm>
            <a:off x="2263015" y="2048680"/>
            <a:ext cx="8456705"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 Web Publisher</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7" name="Shape 278">
            <a:extLst>
              <a:ext uri="{FF2B5EF4-FFF2-40B4-BE49-F238E27FC236}">
                <a16:creationId xmlns:a16="http://schemas.microsoft.com/office/drawing/2014/main" id="{638CFF70-8313-4520-9B57-54BF7E243361}"/>
              </a:ext>
            </a:extLst>
          </p:cNvPr>
          <p:cNvSpPr txBox="1"/>
          <p:nvPr/>
        </p:nvSpPr>
        <p:spPr>
          <a:xfrm>
            <a:off x="2263015" y="3550010"/>
            <a:ext cx="16246491" cy="687882"/>
          </a:xfrm>
          <a:prstGeom prst="rect">
            <a:avLst/>
          </a:prstGeom>
          <a:noFill/>
          <a:ln>
            <a:noFill/>
          </a:ln>
        </p:spPr>
        <p:txBody>
          <a:bodyPr lIns="91425" tIns="45700" rIns="91425" bIns="45700" anchor="t" anchorCtr="0">
            <a:noAutofit/>
          </a:bodyPr>
          <a:lstStyle/>
          <a:p>
            <a:pPr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 Web Publisher,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也就是</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Web</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发布器。</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algn="ju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这个工具的作用是将自己已经制作完成的模型发布到网络上。</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algn="just">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just">
              <a:lnSpc>
                <a:spcPct val="150000"/>
              </a:lnSpc>
              <a:buSzPct val="25000"/>
            </a:pPr>
            <a:endParaRPr lang="en-US" sz="2000" b="1"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E69D1C6E-BE0D-4FE4-9E35-E43D31D8C438}"/>
              </a:ext>
            </a:extLst>
          </p:cNvPr>
          <p:cNvPicPr>
            <a:picLocks noChangeAspect="1"/>
          </p:cNvPicPr>
          <p:nvPr/>
        </p:nvPicPr>
        <p:blipFill rotWithShape="1">
          <a:blip r:embed="rId3"/>
          <a:srcRect l="30506" t="19014" r="2106" b="23260"/>
          <a:stretch/>
        </p:blipFill>
        <p:spPr>
          <a:xfrm>
            <a:off x="2393606" y="4794606"/>
            <a:ext cx="17037394" cy="8209520"/>
          </a:xfrm>
          <a:prstGeom prst="rect">
            <a:avLst/>
          </a:prstGeom>
        </p:spPr>
      </p:pic>
    </p:spTree>
    <p:extLst>
      <p:ext uri="{BB962C8B-B14F-4D97-AF65-F5344CB8AC3E}">
        <p14:creationId xmlns:p14="http://schemas.microsoft.com/office/powerpoint/2010/main" val="2473794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8" name="Shape 278"/>
          <p:cNvSpPr txBox="1"/>
          <p:nvPr/>
        </p:nvSpPr>
        <p:spPr>
          <a:xfrm>
            <a:off x="17687522" y="3819520"/>
            <a:ext cx="6158596" cy="4427663"/>
          </a:xfrm>
          <a:prstGeom prst="rect">
            <a:avLst/>
          </a:prstGeom>
          <a:noFill/>
          <a:ln>
            <a:noFill/>
          </a:ln>
        </p:spPr>
        <p:txBody>
          <a:bodyPr lIns="91425" tIns="45700" rIns="91425" bIns="45700" anchor="t" anchorCtr="0">
            <a:noAutofit/>
          </a:bodyPr>
          <a:lstStyle/>
          <a:p>
            <a:pPr algn="just">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 Model Integrator,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也就是模型集成器。</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algn="just">
              <a:lnSpc>
                <a:spcPct val="150000"/>
              </a:lnSpc>
              <a:buSzPct val="25000"/>
            </a:pP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这个工具的作用是对多个模型进行比较和合并</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，最对支持同时处理</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个模型。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just">
              <a:lnSpc>
                <a:spcPct val="150000"/>
              </a:lnSpc>
              <a:buSzPct val="25000"/>
            </a:pPr>
            <a:endParaRPr lang="en-US" sz="2000" b="1"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sp>
        <p:nvSpPr>
          <p:cNvPr id="16" name="Shape 65">
            <a:extLst>
              <a:ext uri="{FF2B5EF4-FFF2-40B4-BE49-F238E27FC236}">
                <a16:creationId xmlns:a16="http://schemas.microsoft.com/office/drawing/2014/main" id="{39C3B64D-FA9C-4EE4-8937-E03EF4210885}"/>
              </a:ext>
            </a:extLst>
          </p:cNvPr>
          <p:cNvSpPr txBox="1"/>
          <p:nvPr/>
        </p:nvSpPr>
        <p:spPr>
          <a:xfrm>
            <a:off x="2327689" y="2138342"/>
            <a:ext cx="9054582"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 Model Integrator</a:t>
            </a:r>
          </a:p>
          <a:p>
            <a:pPr lvl="0" algn="ctr">
              <a:lnSpc>
                <a:spcPct val="150000"/>
              </a:lnSpc>
              <a:buSzPct val="25000"/>
            </a:pPr>
            <a:endParaRPr 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614E5E26-3B7D-4A83-83AA-72CA9D8FD94C}"/>
              </a:ext>
            </a:extLst>
          </p:cNvPr>
          <p:cNvPicPr>
            <a:picLocks noChangeAspect="1"/>
          </p:cNvPicPr>
          <p:nvPr/>
        </p:nvPicPr>
        <p:blipFill>
          <a:blip r:embed="rId3"/>
          <a:stretch>
            <a:fillRect/>
          </a:stretch>
        </p:blipFill>
        <p:spPr>
          <a:xfrm>
            <a:off x="179295" y="3496352"/>
            <a:ext cx="16980313" cy="9551426"/>
          </a:xfrm>
          <a:prstGeom prst="rect">
            <a:avLst/>
          </a:prstGeom>
        </p:spPr>
      </p:pic>
    </p:spTree>
    <p:extLst>
      <p:ext uri="{BB962C8B-B14F-4D97-AF65-F5344CB8AC3E}">
        <p14:creationId xmlns:p14="http://schemas.microsoft.com/office/powerpoint/2010/main" val="40307827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chemeClr val="bg2"/>
                </a:solidFill>
                <a:latin typeface="Montserrat" panose="02000505000000020004"/>
                <a:ea typeface="Montserrat" panose="02000505000000020004"/>
                <a:cs typeface="Montserrat" panose="02000505000000020004"/>
                <a:sym typeface="Montserrat" panose="02000505000000020004"/>
              </a:rPr>
              <a:t>5 Rational Rose </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提问</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1705676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7" y="5397832"/>
            <a:ext cx="4660845" cy="3228556"/>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什么是逆向工程</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721436" y="6347033"/>
            <a:ext cx="18435269"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逆向工程（又称逆向技术），是一种产品设计技术再现过程，即对一项目标产品进行逆向分析及研究，从而演绎并得出该产品的处理流程、组织结构、功能特性及技术规格等设计要素，以制作出功能相近，但又不完全一样的产品。逆向工程源于商业及军事领域中的硬件分析。其主要目的是在不能轻易获得必要的生产信息的情况下，直接从成品分析，推导出产品的设计原理。</a:t>
            </a:r>
          </a:p>
        </p:txBody>
      </p:sp>
    </p:spTree>
    <p:extLst>
      <p:ext uri="{BB962C8B-B14F-4D97-AF65-F5344CB8AC3E}">
        <p14:creationId xmlns:p14="http://schemas.microsoft.com/office/powerpoint/2010/main" val="3066046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8" y="5397832"/>
            <a:ext cx="8849240" cy="949201"/>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主要包括哪些图？</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用例图：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Object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State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顺序图：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p>
        </p:txBody>
      </p:sp>
      <p:sp>
        <p:nvSpPr>
          <p:cNvPr id="8" name="Shape 96">
            <a:extLst>
              <a:ext uri="{FF2B5EF4-FFF2-40B4-BE49-F238E27FC236}">
                <a16:creationId xmlns:a16="http://schemas.microsoft.com/office/drawing/2014/main" id="{4CD651C3-67A0-479B-A3CD-5B550C65C9F3}"/>
              </a:ext>
            </a:extLst>
          </p:cNvPr>
          <p:cNvSpPr txBox="1"/>
          <p:nvPr/>
        </p:nvSpPr>
        <p:spPr>
          <a:xfrm>
            <a:off x="8387827"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协作图：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Collaboration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组件图：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Component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活动图：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Activity Diagram</a:t>
            </a: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11596459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500"/>
                                        <p:tgtEl>
                                          <p:spTgt spid="9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9" y="5397832"/>
            <a:ext cx="12108376" cy="949201"/>
          </a:xfrm>
          <a:prstGeom prst="rect">
            <a:avLst/>
          </a:prstGeom>
          <a:noFill/>
          <a:ln>
            <a:noFill/>
          </a:ln>
        </p:spPr>
        <p:txBody>
          <a:bodyPr lIns="91425" tIns="45700" rIns="91425" bIns="45700" anchor="t" anchorCtr="0">
            <a:noAutofit/>
          </a:bodyPr>
          <a:lstStyle/>
          <a:p>
            <a:pPr algn="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Rational Rose Web Publisher</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有什么作用？</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6347033"/>
            <a:ext cx="15408337"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将模型制作成</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htm</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网页，可以使</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PC</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中未安装</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的用户也可以看的到具体的模型。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8" name="Shape 96">
            <a:extLst>
              <a:ext uri="{FF2B5EF4-FFF2-40B4-BE49-F238E27FC236}">
                <a16:creationId xmlns:a16="http://schemas.microsoft.com/office/drawing/2014/main" id="{4CD651C3-67A0-479B-A3CD-5B550C65C9F3}"/>
              </a:ext>
            </a:extLst>
          </p:cNvPr>
          <p:cNvSpPr txBox="1"/>
          <p:nvPr/>
        </p:nvSpPr>
        <p:spPr>
          <a:xfrm>
            <a:off x="8387827" y="6347033"/>
            <a:ext cx="5543333" cy="3329379"/>
          </a:xfrm>
          <a:prstGeom prst="rect">
            <a:avLst/>
          </a:prstGeom>
          <a:noFill/>
          <a:ln>
            <a:noFill/>
          </a:ln>
        </p:spPr>
        <p:txBody>
          <a:bodyPr lIns="91425" tIns="45700" rIns="91425" bIns="45700" anchor="t" anchorCtr="0">
            <a:noAutofit/>
          </a:bodyPr>
          <a:lstStyle/>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32708041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10993348" y="3162803"/>
            <a:ext cx="2390834" cy="94920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分工</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WORKS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4112005"/>
            <a:ext cx="6703221" cy="40120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吴思楠：</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主制作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沈家豪：</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汤志东：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审核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叶家威：资料收集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79</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沈舸帆：</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工具使用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姚天恒：</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与书本结合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p:txBody>
      </p:sp>
    </p:spTree>
    <p:extLst>
      <p:ext uri="{BB962C8B-B14F-4D97-AF65-F5344CB8AC3E}">
        <p14:creationId xmlns:p14="http://schemas.microsoft.com/office/powerpoint/2010/main" val="6339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10993348" y="3162803"/>
            <a:ext cx="2390834" cy="94920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资料</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WORKS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844494" y="4112005"/>
            <a:ext cx="18643906" cy="5564408"/>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http://blog.csdn.net/gz153016/article/details/49641847</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简明实用教程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 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用户指南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 UML2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基础，建模与设计教程</a:t>
            </a:r>
          </a:p>
        </p:txBody>
      </p:sp>
    </p:spTree>
    <p:extLst>
      <p:ext uri="{BB962C8B-B14F-4D97-AF65-F5344CB8AC3E}">
        <p14:creationId xmlns:p14="http://schemas.microsoft.com/office/powerpoint/2010/main" val="42351723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873659" y="1339049"/>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827075" y="4162081"/>
            <a:ext cx="10723500" cy="112655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34400" dirty="0">
                <a:solidFill>
                  <a:schemeClr val="dk2"/>
                </a:solidFill>
                <a:latin typeface="Montserrat" panose="02000505000000020004"/>
                <a:ea typeface="Montserrat" panose="02000505000000020004"/>
                <a:cs typeface="Montserrat" panose="02000505000000020004"/>
                <a:sym typeface="Montserrat" panose="02000505000000020004"/>
              </a:rPr>
              <a:t>谢谢</a:t>
            </a:r>
            <a:endParaRPr lang="en-US" sz="344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75" y="3647536"/>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T H A N K S</a:t>
            </a:r>
          </a:p>
        </p:txBody>
      </p:sp>
    </p:spTree>
    <p:extLst>
      <p:ext uri="{BB962C8B-B14F-4D97-AF65-F5344CB8AC3E}">
        <p14:creationId xmlns:p14="http://schemas.microsoft.com/office/powerpoint/2010/main" val="42287585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1 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简介</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cxnSp>
        <p:nvCxnSpPr>
          <p:cNvPr id="46" name="Shape 46"/>
          <p:cNvCxnSpPr/>
          <p:nvPr/>
        </p:nvCxnSpPr>
        <p:spPr>
          <a:xfrm>
            <a:off x="-287297" y="2492160"/>
            <a:ext cx="24664947" cy="0"/>
          </a:xfrm>
          <a:prstGeom prst="straightConnector1">
            <a:avLst/>
          </a:prstGeom>
          <a:noFill/>
          <a:ln w="9525" cap="flat" cmpd="sng">
            <a:solidFill>
              <a:srgbClr val="CBCBCB"/>
            </a:solidFill>
            <a:prstDash val="solid"/>
            <a:miter/>
            <a:headEnd type="none" w="med" len="med"/>
            <a:tailEnd type="none" w="med" len="med"/>
          </a:ln>
        </p:spPr>
      </p:cxnSp>
      <p:grpSp>
        <p:nvGrpSpPr>
          <p:cNvPr id="47" name="Shape 47"/>
          <p:cNvGrpSpPr/>
          <p:nvPr/>
        </p:nvGrpSpPr>
        <p:grpSpPr>
          <a:xfrm>
            <a:off x="3407661" y="2492160"/>
            <a:ext cx="1307712" cy="783392"/>
            <a:chOff x="1775548" y="1990598"/>
            <a:chExt cx="621122" cy="372086"/>
          </a:xfrm>
        </p:grpSpPr>
        <p:sp>
          <p:nvSpPr>
            <p:cNvPr id="48" name="Shape 48"/>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49" name="Shape 49"/>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54" name="Shape 54"/>
          <p:cNvGrpSpPr/>
          <p:nvPr/>
        </p:nvGrpSpPr>
        <p:grpSpPr>
          <a:xfrm>
            <a:off x="3395903" y="8214776"/>
            <a:ext cx="1307712" cy="888261"/>
            <a:chOff x="6188912" y="23939881"/>
            <a:chExt cx="1307712" cy="888261"/>
          </a:xfrm>
        </p:grpSpPr>
        <p:sp>
          <p:nvSpPr>
            <p:cNvPr id="55" name="Shape 55"/>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56" name="Shape 56"/>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57" name="Shape 57"/>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58" name="Shape 58"/>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65" name="Shape 65"/>
          <p:cNvSpPr txBox="1"/>
          <p:nvPr/>
        </p:nvSpPr>
        <p:spPr>
          <a:xfrm>
            <a:off x="7696977" y="1080492"/>
            <a:ext cx="4084716"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 </a:t>
            </a:r>
            <a:endParaRPr lang="en-US" sz="4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66" name="Shape 66"/>
          <p:cNvSpPr txBox="1"/>
          <p:nvPr/>
        </p:nvSpPr>
        <p:spPr>
          <a:xfrm>
            <a:off x="1560966" y="3954019"/>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9" name="Shape 69"/>
          <p:cNvSpPr txBox="1"/>
          <p:nvPr/>
        </p:nvSpPr>
        <p:spPr>
          <a:xfrm>
            <a:off x="1663903" y="104320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 name="Shape 70"/>
          <p:cNvSpPr txBox="1"/>
          <p:nvPr/>
        </p:nvSpPr>
        <p:spPr>
          <a:xfrm>
            <a:off x="1560966" y="969982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pic>
        <p:nvPicPr>
          <p:cNvPr id="73" name="Shape 73"/>
          <p:cNvPicPr preferRelativeResize="0"/>
          <p:nvPr/>
        </p:nvPicPr>
        <p:blipFill>
          <a:blip r:embed="rId3">
            <a:extLst>
              <a:ext uri="{28A0092B-C50C-407E-A947-70E740481C1C}">
                <a14:useLocalDpi xmlns:a14="http://schemas.microsoft.com/office/drawing/2010/main" val="0"/>
              </a:ext>
            </a:extLst>
          </a:blip>
          <a:stretch>
            <a:fillRect/>
          </a:stretch>
        </p:blipFill>
        <p:spPr>
          <a:xfrm>
            <a:off x="0" y="0"/>
            <a:ext cx="7262966" cy="13716000"/>
          </a:xfrm>
          <a:prstGeom prst="rect">
            <a:avLst/>
          </a:prstGeom>
          <a:noFill/>
          <a:ln>
            <a:noFill/>
          </a:ln>
        </p:spPr>
      </p:pic>
      <p:sp>
        <p:nvSpPr>
          <p:cNvPr id="30" name="Shape 96">
            <a:extLst>
              <a:ext uri="{FF2B5EF4-FFF2-40B4-BE49-F238E27FC236}">
                <a16:creationId xmlns:a16="http://schemas.microsoft.com/office/drawing/2014/main" id="{DDCCA878-F252-493E-9156-1CACC57B6E21}"/>
              </a:ext>
            </a:extLst>
          </p:cNvPr>
          <p:cNvSpPr txBox="1"/>
          <p:nvPr/>
        </p:nvSpPr>
        <p:spPr>
          <a:xfrm>
            <a:off x="7696976" y="2934378"/>
            <a:ext cx="16274648" cy="1078162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是面向对象编程（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OOP</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）工具，用于设计企业级软件应用程序和组件。它在面向对象原则下创建可视化的软件应用程序模型。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是一个完全的、具有能满足所有建模环境（</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Web</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开发，数据建模，</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Visual Studio</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）灵活性需求的一套解决方案。</a:t>
            </a:r>
          </a:p>
        </p:txBody>
      </p:sp>
      <p:sp>
        <p:nvSpPr>
          <p:cNvPr id="2" name="矩形 1">
            <a:extLst>
              <a:ext uri="{FF2B5EF4-FFF2-40B4-BE49-F238E27FC236}">
                <a16:creationId xmlns:a16="http://schemas.microsoft.com/office/drawing/2014/main" id="{2369DE71-5507-4B0D-828F-2EC2FB4CA464}"/>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dirty="0">
                <a:solidFill>
                  <a:schemeClr val="dk2"/>
                </a:solidFill>
                <a:latin typeface="Montserrat" panose="02000505000000020004"/>
                <a:ea typeface="Montserrat" panose="02000505000000020004"/>
                <a:cs typeface="Montserrat" panose="02000505000000020004"/>
                <a:sym typeface="Montserrat" panose="02000505000000020004"/>
              </a:rPr>
              <a:t>Rational</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 </a:t>
            </a: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Rose </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基本功能</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B A S I C</a:t>
            </a:r>
          </a:p>
        </p:txBody>
      </p:sp>
      <p:sp>
        <p:nvSpPr>
          <p:cNvPr id="93" name="Shape 93"/>
          <p:cNvSpPr txBox="1"/>
          <p:nvPr/>
        </p:nvSpPr>
        <p:spPr>
          <a:xfrm>
            <a:off x="2703853" y="4618545"/>
            <a:ext cx="12753024" cy="6471783"/>
          </a:xfrm>
          <a:prstGeom prst="rect">
            <a:avLst/>
          </a:prstGeom>
          <a:noFill/>
          <a:ln>
            <a:noFill/>
          </a:ln>
        </p:spPr>
        <p:txBody>
          <a:bodyPr lIns="91425" tIns="45700" rIns="91425" bIns="45700" anchor="t" anchorCtr="0">
            <a:noAutofit/>
          </a:bodyPr>
          <a:lstStyle/>
          <a:p>
            <a:pPr marL="0" marR="0" lvl="0" indent="0"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 面向对象建模</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用例分析</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支持</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UML</a:t>
            </a:r>
          </a:p>
          <a:p>
            <a:pPr marL="0" marR="0" lvl="0" indent="0"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4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语义检查</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2">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支持迭代开发</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6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支持多用户并行开发（模型集成）</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7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支持双向开发（正向工程，逆向工程）</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97900181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8" name="Shape 278"/>
          <p:cNvSpPr txBox="1"/>
          <p:nvPr/>
        </p:nvSpPr>
        <p:spPr>
          <a:xfrm>
            <a:off x="3536003" y="3639670"/>
            <a:ext cx="16246491" cy="8511298"/>
          </a:xfrm>
          <a:prstGeom prst="rect">
            <a:avLst/>
          </a:prstGeom>
          <a:noFill/>
          <a:ln>
            <a:noFill/>
          </a:ln>
        </p:spPr>
        <p:txBody>
          <a:bodyPr lIns="91425" tIns="45700" rIns="91425" bIns="45700" anchor="t" anchorCtr="0">
            <a:noAutofit/>
          </a:bodyPr>
          <a:lstStyle/>
          <a:p>
            <a:pPr lvl="0" algn="just">
              <a:lnSpc>
                <a:spcPct val="150000"/>
              </a:lnSpc>
              <a:buSzPct val="25000"/>
            </a:pP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逆向工程（</a:t>
            </a:r>
            <a:r>
              <a:rPr lang="en-US" altLang="zh-CN" sz="2800" b="1" dirty="0">
                <a:solidFill>
                  <a:srgbClr val="FF0000"/>
                </a:solidFill>
                <a:latin typeface="Montserrat" panose="02000505000000020004"/>
                <a:ea typeface="Montserrat" panose="02000505000000020004"/>
                <a:cs typeface="Montserrat" panose="02000505000000020004"/>
                <a:sym typeface="Montserrat" panose="02000505000000020004"/>
              </a:rPr>
              <a:t>Reverse Engineer</a:t>
            </a:r>
            <a:r>
              <a:rPr lang="zh-CN" altLang="en-US" sz="2800" b="1" dirty="0">
                <a:solidFill>
                  <a:srgbClr val="FF0000"/>
                </a:solidFill>
                <a:latin typeface="Montserrat" panose="02000505000000020004"/>
                <a:ea typeface="Montserrat" panose="02000505000000020004"/>
                <a:cs typeface="Montserrat" panose="02000505000000020004"/>
                <a:sym typeface="Montserrat" panose="02000505000000020004"/>
              </a:rPr>
              <a:t>）就是从现有系统的代码来生成模型的功能</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。分析已有的代码其主要的目的就是了解代码结构和数据结构，这些对应到模型图就是类图、数据模型图和组件图（对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各种模型图的描述），也就是通过</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的逆向工程所得到的结果。</a:t>
            </a:r>
            <a:endParaRPr lang="en-US" sz="2000" b="1"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sp>
        <p:nvSpPr>
          <p:cNvPr id="16" name="Shape 65">
            <a:extLst>
              <a:ext uri="{FF2B5EF4-FFF2-40B4-BE49-F238E27FC236}">
                <a16:creationId xmlns:a16="http://schemas.microsoft.com/office/drawing/2014/main" id="{39C3B64D-FA9C-4EE4-8937-E03EF4210885}"/>
              </a:ext>
            </a:extLst>
          </p:cNvPr>
          <p:cNvSpPr txBox="1"/>
          <p:nvPr/>
        </p:nvSpPr>
        <p:spPr>
          <a:xfrm>
            <a:off x="3536003" y="2228002"/>
            <a:ext cx="6891674"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与逆向工程</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520732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16" name="Shape 65">
            <a:extLst>
              <a:ext uri="{FF2B5EF4-FFF2-40B4-BE49-F238E27FC236}">
                <a16:creationId xmlns:a16="http://schemas.microsoft.com/office/drawing/2014/main" id="{39C3B64D-FA9C-4EE4-8937-E03EF4210885}"/>
              </a:ext>
            </a:extLst>
          </p:cNvPr>
          <p:cNvSpPr txBox="1"/>
          <p:nvPr/>
        </p:nvSpPr>
        <p:spPr>
          <a:xfrm>
            <a:off x="3316138" y="2192822"/>
            <a:ext cx="6038878"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UML</a:t>
            </a:r>
            <a:endPar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6" name="Shape 278">
            <a:extLst>
              <a:ext uri="{FF2B5EF4-FFF2-40B4-BE49-F238E27FC236}">
                <a16:creationId xmlns:a16="http://schemas.microsoft.com/office/drawing/2014/main" id="{401FB921-B3DD-4593-ACDE-493439CB5CA8}"/>
              </a:ext>
            </a:extLst>
          </p:cNvPr>
          <p:cNvSpPr txBox="1"/>
          <p:nvPr/>
        </p:nvSpPr>
        <p:spPr>
          <a:xfrm>
            <a:off x="3316138" y="3604490"/>
            <a:ext cx="16246491" cy="8511298"/>
          </a:xfrm>
          <a:prstGeom prst="rect">
            <a:avLst/>
          </a:prstGeom>
          <a:noFill/>
          <a:ln>
            <a:noFill/>
          </a:ln>
        </p:spPr>
        <p:txBody>
          <a:bodyPr lIns="91425" tIns="45700" rIns="91425" bIns="45700" anchor="t" anchorCtr="0">
            <a:noAutofit/>
          </a:bodyPr>
          <a:lstStyle/>
          <a:p>
            <a:pPr lvl="0" algn="just">
              <a:lnSpc>
                <a:spcPct val="150000"/>
              </a:lnSpc>
              <a:buSzPct val="25000"/>
            </a:pPr>
            <a:r>
              <a:rPr lang="en-US" altLang="zh-CN" sz="6600" dirty="0">
                <a:solidFill>
                  <a:srgbClr val="FF0000"/>
                </a:solidFill>
                <a:latin typeface="Montserrat" panose="02000505000000020004"/>
                <a:ea typeface="Montserrat" panose="02000505000000020004"/>
                <a:cs typeface="Montserrat" panose="02000505000000020004"/>
                <a:sym typeface="Montserrat" panose="02000505000000020004"/>
              </a:rPr>
              <a:t>ROSE</a:t>
            </a:r>
            <a:r>
              <a:rPr lang="zh-CN" altLang="en-US" sz="6600" dirty="0">
                <a:solidFill>
                  <a:srgbClr val="FF0000"/>
                </a:solidFill>
                <a:latin typeface="Montserrat" panose="02000505000000020004"/>
                <a:ea typeface="Montserrat" panose="02000505000000020004"/>
                <a:cs typeface="Montserrat" panose="02000505000000020004"/>
                <a:sym typeface="Montserrat" panose="02000505000000020004"/>
              </a:rPr>
              <a:t>是直接从</a:t>
            </a:r>
            <a:r>
              <a:rPr lang="en-US" altLang="zh-CN" sz="6600" dirty="0">
                <a:solidFill>
                  <a:srgbClr val="FF0000"/>
                </a:solidFill>
                <a:latin typeface="Montserrat" panose="02000505000000020004"/>
                <a:ea typeface="Montserrat" panose="02000505000000020004"/>
                <a:cs typeface="Montserrat" panose="02000505000000020004"/>
                <a:sym typeface="Montserrat" panose="02000505000000020004"/>
              </a:rPr>
              <a:t>UML</a:t>
            </a:r>
            <a:r>
              <a:rPr lang="zh-CN" altLang="en-US" sz="6600" dirty="0">
                <a:solidFill>
                  <a:srgbClr val="FF0000"/>
                </a:solidFill>
                <a:latin typeface="Montserrat" panose="02000505000000020004"/>
                <a:ea typeface="Montserrat" panose="02000505000000020004"/>
                <a:cs typeface="Montserrat" panose="02000505000000020004"/>
                <a:sym typeface="Montserrat" panose="02000505000000020004"/>
              </a:rPr>
              <a:t>发展而诞生的设计工具，它的出现就是为了对</a:t>
            </a:r>
            <a:r>
              <a:rPr lang="en-US" altLang="zh-CN" sz="6600" dirty="0">
                <a:solidFill>
                  <a:srgbClr val="FF0000"/>
                </a:solidFill>
                <a:latin typeface="Montserrat" panose="02000505000000020004"/>
                <a:ea typeface="Montserrat" panose="02000505000000020004"/>
                <a:cs typeface="Montserrat" panose="02000505000000020004"/>
                <a:sym typeface="Montserrat" panose="02000505000000020004"/>
              </a:rPr>
              <a:t>UML</a:t>
            </a:r>
            <a:r>
              <a:rPr lang="zh-CN" altLang="en-US" sz="6600" dirty="0">
                <a:solidFill>
                  <a:srgbClr val="FF0000"/>
                </a:solidFill>
                <a:latin typeface="Montserrat" panose="02000505000000020004"/>
                <a:ea typeface="Montserrat" panose="02000505000000020004"/>
                <a:cs typeface="Montserrat" panose="02000505000000020004"/>
                <a:sym typeface="Montserrat" panose="02000505000000020004"/>
              </a:rPr>
              <a:t>建模的支持。</a:t>
            </a:r>
            <a:endParaRPr lang="en-US" sz="6600" b="1"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3235506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16" name="Shape 65">
            <a:extLst>
              <a:ext uri="{FF2B5EF4-FFF2-40B4-BE49-F238E27FC236}">
                <a16:creationId xmlns:a16="http://schemas.microsoft.com/office/drawing/2014/main" id="{39C3B64D-FA9C-4EE4-8937-E03EF4210885}"/>
              </a:ext>
            </a:extLst>
          </p:cNvPr>
          <p:cNvSpPr txBox="1"/>
          <p:nvPr/>
        </p:nvSpPr>
        <p:spPr>
          <a:xfrm>
            <a:off x="3201896" y="2228002"/>
            <a:ext cx="7440706"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UML</a:t>
            </a:r>
            <a:endPar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63DA481E-36D1-417C-8105-9EA32219DCCD}"/>
              </a:ext>
            </a:extLst>
          </p:cNvPr>
          <p:cNvPicPr>
            <a:picLocks noChangeAspect="1"/>
          </p:cNvPicPr>
          <p:nvPr/>
        </p:nvPicPr>
        <p:blipFill rotWithShape="1">
          <a:blip r:embed="rId3"/>
          <a:srcRect l="9883" t="19247" r="54627" b="23070"/>
          <a:stretch/>
        </p:blipFill>
        <p:spPr>
          <a:xfrm>
            <a:off x="1866305" y="3639670"/>
            <a:ext cx="20645039" cy="94373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103232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686</TotalTime>
  <Words>1199</Words>
  <Application>Microsoft Office PowerPoint</Application>
  <PresentationFormat>自定义</PresentationFormat>
  <Paragraphs>151</Paragraphs>
  <Slides>39</Slides>
  <Notes>39</Notes>
  <HiddenSlides>0</HiddenSlides>
  <MMClips>1</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39</vt:i4>
      </vt:variant>
    </vt:vector>
  </HeadingPairs>
  <TitlesOfParts>
    <vt:vector size="45" baseType="lpstr">
      <vt:lpstr>Montserrat</vt:lpstr>
      <vt:lpstr>Lato</vt:lpstr>
      <vt:lpstr>宋体</vt:lpstr>
      <vt:lpstr>Arial</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99</cp:revision>
  <dcterms:created xsi:type="dcterms:W3CDTF">2017-03-12T07:55:40Z</dcterms:created>
  <dcterms:modified xsi:type="dcterms:W3CDTF">2017-11-08T23:35:33Z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